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71" r:id="rId12"/>
    <p:sldId id="268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004" autoAdjust="0"/>
    <p:restoredTop sz="94660"/>
  </p:normalViewPr>
  <p:slideViewPr>
    <p:cSldViewPr snapToGrid="0">
      <p:cViewPr varScale="1">
        <p:scale>
          <a:sx n="64" d="100"/>
          <a:sy n="64" d="100"/>
        </p:scale>
        <p:origin x="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" y="1293696"/>
            <a:ext cx="12188220" cy="36991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342920"/>
            <a:ext cx="10585826" cy="95077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6" y="342919"/>
            <a:ext cx="1602997" cy="933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366369"/>
            <a:ext cx="9613861" cy="108093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577470"/>
            <a:ext cx="9694602" cy="4764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999" y="342918"/>
            <a:ext cx="1123282" cy="8864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4/19/2019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10.m4a"/><Relationship Id="rId7" Type="http://schemas.openxmlformats.org/officeDocument/2006/relationships/image" Target="../media/image14.png"/><Relationship Id="rId2" Type="http://schemas.microsoft.com/office/2007/relationships/media" Target="../media/media10.m4a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11.m4a"/><Relationship Id="rId7" Type="http://schemas.openxmlformats.org/officeDocument/2006/relationships/image" Target="../media/image20.png"/><Relationship Id="rId2" Type="http://schemas.microsoft.com/office/2007/relationships/media" Target="../media/media11.m4a"/><Relationship Id="rId1" Type="http://schemas.openxmlformats.org/officeDocument/2006/relationships/tags" Target="../tags/tag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hyperlink" Target="mailto:leliasen@mail.smu.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audio" Target="../media/media9.m4a"/><Relationship Id="rId7" Type="http://schemas.openxmlformats.org/officeDocument/2006/relationships/image" Target="../media/image14.png"/><Relationship Id="rId2" Type="http://schemas.microsoft.com/office/2007/relationships/media" Target="../media/media9.m4a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Retention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24456" y="2989092"/>
            <a:ext cx="3289930" cy="1117687"/>
          </a:xfrm>
        </p:spPr>
        <p:txBody>
          <a:bodyPr/>
          <a:lstStyle/>
          <a:p>
            <a:r>
              <a:rPr lang="en-US" sz="2800" i="1" dirty="0">
                <a:latin typeface="Copperplate Gothic Bold" panose="020E0705020206020404" pitchFamily="34" charset="0"/>
              </a:rPr>
              <a:t>DDS Analytics </a:t>
            </a:r>
            <a:endParaRPr lang="en-US" sz="2800" dirty="0"/>
          </a:p>
          <a:p>
            <a:r>
              <a:rPr lang="en-US" dirty="0"/>
              <a:t>Linda Eliasen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38" y="128401"/>
            <a:ext cx="3063835" cy="241787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88C9E24-11A0-4F41-BE59-26B113C12F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44"/>
    </mc:Choice>
    <mc:Fallback xmlns="">
      <p:transition spd="slow" advTm="18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of Turnover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3648" y="2095082"/>
            <a:ext cx="4714757" cy="33191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6384" y="2433868"/>
            <a:ext cx="752475" cy="581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546" y="2119543"/>
            <a:ext cx="1047750" cy="314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1787" y="1545047"/>
            <a:ext cx="6179160" cy="478352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50B97E2-B9DD-401A-A9E3-EDA625166F0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672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41"/>
    </mc:Choice>
    <mc:Fallback xmlns="">
      <p:transition spd="slow" advTm="21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Modeling – Random Forest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21" y="1447307"/>
            <a:ext cx="3214103" cy="1552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20" y="3060552"/>
            <a:ext cx="3214102" cy="3575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3925" y="1814512"/>
            <a:ext cx="5962650" cy="4143375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3987B4C-BAD6-4F8F-8EC4-C75438837BE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51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61"/>
    </mc:Choice>
    <mc:Fallback xmlns="">
      <p:transition spd="slow" advTm="27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 interviews to understand why employees stay and what might cause them to leave.  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Re-evaluate the company’s on-boarding / integration process.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Conduct market data analysis to ensure salary ranges for job levels are market competitive.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Conduct focus groups with the Sales and R&amp;D teams to better understand underlying issues.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D334F1-D7FB-4BA2-B865-23A56D164E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1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96"/>
    </mc:Choice>
    <mc:Fallback xmlns="">
      <p:transition spd="slow" advTm="32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AE012F8-69C8-48B7-8467-E0AB5AE50B7B}"/>
              </a:ext>
            </a:extLst>
          </p:cNvPr>
          <p:cNvSpPr txBox="1">
            <a:spLocks/>
          </p:cNvSpPr>
          <p:nvPr/>
        </p:nvSpPr>
        <p:spPr>
          <a:xfrm>
            <a:off x="1192696" y="1903748"/>
            <a:ext cx="10245829" cy="432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600" i="1" dirty="0">
                <a:solidFill>
                  <a:srgbClr val="FFC000"/>
                </a:solidFill>
                <a:latin typeface="Copperplate Gothic Bold" panose="020E0705020206020404" pitchFamily="34" charset="0"/>
              </a:rPr>
              <a:t>DDS Analytics </a:t>
            </a:r>
            <a:endParaRPr lang="en-US" sz="66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					Your Partner in all things data!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Linda Eliasen  </a:t>
            </a:r>
            <a:r>
              <a:rPr lang="en-US" dirty="0">
                <a:hlinkClick r:id="rId4"/>
              </a:rPr>
              <a:t>leliasen@mail.smu.edu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				</a:t>
            </a:r>
            <a:r>
              <a:rPr lang="en-US" sz="1300" dirty="0"/>
              <a:t>https://youtu.be/U9z4nmIYnBE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6DD22FA-090C-4ED5-A70E-069CAED4CC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3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5"/>
    </mc:Choice>
    <mc:Fallback xmlns="">
      <p:transition spd="slow" advTm="8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Turnover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08657" y="1956491"/>
            <a:ext cx="9613861" cy="442826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80321" y="1460289"/>
            <a:ext cx="10372691" cy="48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US Voluntary Turnover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E1A8853-EB70-4C8B-A689-0CCCA55623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8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04"/>
    </mc:Choice>
    <mc:Fallback xmlns="">
      <p:transition spd="slow" advTm="14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Turnover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1524462"/>
            <a:ext cx="10886038" cy="5057079"/>
          </a:xfrm>
        </p:spPr>
        <p:txBody>
          <a:bodyPr>
            <a:normAutofit/>
          </a:bodyPr>
          <a:lstStyle/>
          <a:p>
            <a:r>
              <a:rPr lang="en-US" dirty="0"/>
              <a:t>US total turnover for the Consumer Products industry was 21.5%.</a:t>
            </a:r>
          </a:p>
          <a:p>
            <a:pPr lvl="1"/>
            <a:r>
              <a:rPr lang="en-US" u="sng" dirty="0"/>
              <a:t>Voluntary Turnover </a:t>
            </a:r>
            <a:r>
              <a:rPr lang="en-US" dirty="0"/>
              <a:t>accounted for 16% of total separations   </a:t>
            </a:r>
          </a:p>
          <a:p>
            <a:r>
              <a:rPr lang="en-US" dirty="0"/>
              <a:t>Frito-Lay’s combined voluntary turnover for HR, R&amp;D and the Sales functions was 16%:</a:t>
            </a:r>
          </a:p>
          <a:p>
            <a:pPr lvl="1"/>
            <a:r>
              <a:rPr lang="en-US" dirty="0"/>
              <a:t>Sales				22%</a:t>
            </a:r>
          </a:p>
          <a:p>
            <a:pPr lvl="1"/>
            <a:r>
              <a:rPr lang="en-US" dirty="0"/>
              <a:t>Human Resources			17%</a:t>
            </a:r>
          </a:p>
          <a:p>
            <a:pPr lvl="1"/>
            <a:r>
              <a:rPr lang="en-US" dirty="0"/>
              <a:t>Research &amp; Development		13%</a:t>
            </a:r>
          </a:p>
          <a:p>
            <a:r>
              <a:rPr lang="en-US" dirty="0"/>
              <a:t>Leading reasons why US employees left their jobs in 2018 (all industries)</a:t>
            </a:r>
          </a:p>
          <a:p>
            <a:pPr lvl="1"/>
            <a:r>
              <a:rPr lang="en-US" dirty="0"/>
              <a:t>Personal / Family			57%</a:t>
            </a:r>
          </a:p>
          <a:p>
            <a:pPr lvl="1"/>
            <a:r>
              <a:rPr lang="en-US" dirty="0"/>
              <a:t>Promotion Opportunity		35%</a:t>
            </a:r>
          </a:p>
          <a:p>
            <a:pPr lvl="1"/>
            <a:r>
              <a:rPr lang="en-US" dirty="0"/>
              <a:t>Career Change			27%</a:t>
            </a:r>
          </a:p>
          <a:p>
            <a:pPr lvl="1"/>
            <a:r>
              <a:rPr lang="en-US" dirty="0"/>
              <a:t>Base Salary			24%</a:t>
            </a:r>
          </a:p>
          <a:p>
            <a:pPr lvl="1"/>
            <a:r>
              <a:rPr lang="en-US" dirty="0"/>
              <a:t>Job Satisfaction			24%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7817596" y="4670437"/>
            <a:ext cx="3487309" cy="167371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009649" y="4800600"/>
            <a:ext cx="8222273" cy="1695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03173" y="6357550"/>
            <a:ext cx="41688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>
                <a:latin typeface="CIDFont+F2"/>
              </a:rPr>
              <a:t>Source: 2018 Mercer  North America Turnover Survey</a:t>
            </a:r>
            <a:endParaRPr lang="en-US" sz="1200" b="1" i="1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12D2B64-1C32-431C-B325-79009F2FEC9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929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87"/>
    </mc:Choice>
    <mc:Fallback xmlns="">
      <p:transition spd="slow" advTm="59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Trends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0321" y="1447306"/>
            <a:ext cx="10693532" cy="490536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F8F73AC-1670-41FF-A6BF-D74F399259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4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769"/>
    </mc:Choice>
    <mc:Fallback xmlns="">
      <p:transition spd="slow" advTm="44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Trends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0321" y="1447306"/>
            <a:ext cx="9923511" cy="521016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DBC3E9F-46B6-41B9-B67D-8A74F79FD8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4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94"/>
    </mc:Choice>
    <mc:Fallback xmlns="">
      <p:transition spd="slow" advTm="19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Trends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0321" y="1447306"/>
            <a:ext cx="10067890" cy="50443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12B7CC9-E232-4A58-A334-364759565A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65"/>
    </mc:Choice>
    <mc:Fallback xmlns="">
      <p:transition spd="slow" advTm="14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Departure Demographics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Less than 3 years of service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Entry level positions, within the Sales &amp; R&amp;D areas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Less then 30 years of age, primarily single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3484D5E-84E2-49AD-B35C-DD1C6F754F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9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98"/>
    </mc:Choice>
    <mc:Fallback xmlns="">
      <p:transition spd="slow" advTm="25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of Turnover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79" y="1447307"/>
            <a:ext cx="7298507" cy="521007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33252" y="2828754"/>
            <a:ext cx="4316769" cy="16309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Education Level &amp; Field of Study</a:t>
            </a:r>
          </a:p>
          <a:p>
            <a:r>
              <a:rPr lang="en-US" dirty="0"/>
              <a:t>Monthly Income</a:t>
            </a:r>
          </a:p>
          <a:p>
            <a:r>
              <a:rPr lang="en-US" dirty="0"/>
              <a:t>Employee Satisfaction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F6B61BC-3159-4285-9AB1-330F810F89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82"/>
    </mc:Choice>
    <mc:Fallback xmlns="">
      <p:transition spd="slow" advTm="14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of Turnover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80320" y="1410842"/>
            <a:ext cx="3415429" cy="145122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379495" y="1433092"/>
            <a:ext cx="7179459" cy="1451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Life Sciences and Medical backgrounds are typical fields of study for R&amp;D positions.  As we saw earlier, there is a high attrition rate among Lab Techs and Research Scientists. 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20" y="3036624"/>
            <a:ext cx="5357680" cy="3457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6129" y="3114675"/>
            <a:ext cx="1047750" cy="314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5187" y="3407245"/>
            <a:ext cx="752475" cy="5810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448924" y="3843387"/>
            <a:ext cx="4830336" cy="141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Employees with lower satisfaction scores left at higher rates than those who were more satisfied.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7885BBC-C058-4E3B-AB91-84FFD19C280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200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08"/>
    </mc:Choice>
    <mc:Fallback xmlns="">
      <p:transition spd="slow" advTm="43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9|1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|6.8"/>
</p:tagLst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541</TotalTime>
  <Words>169</Words>
  <Application>Microsoft Office PowerPoint</Application>
  <PresentationFormat>Widescreen</PresentationFormat>
  <Paragraphs>48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 Light</vt:lpstr>
      <vt:lpstr>CIDFont+F2</vt:lpstr>
      <vt:lpstr>Copperplate Gothic Bold</vt:lpstr>
      <vt:lpstr>Trebuchet MS</vt:lpstr>
      <vt:lpstr>Berlin</vt:lpstr>
      <vt:lpstr>Retention Analysis</vt:lpstr>
      <vt:lpstr>2018 Turnover</vt:lpstr>
      <vt:lpstr>2018 Turnover</vt:lpstr>
      <vt:lpstr>Attrition Trends</vt:lpstr>
      <vt:lpstr>Attrition Trends</vt:lpstr>
      <vt:lpstr>Attrition Trends</vt:lpstr>
      <vt:lpstr>Departure Demographics</vt:lpstr>
      <vt:lpstr>Predictors of Turnover</vt:lpstr>
      <vt:lpstr>Predictors of Turnover</vt:lpstr>
      <vt:lpstr>Predictors of Turnover</vt:lpstr>
      <vt:lpstr>Predictive Modeling – Random Forest</vt:lpstr>
      <vt:lpstr>Recommended Next Steps</vt:lpstr>
      <vt:lpstr>Contact Information</vt:lpstr>
    </vt:vector>
  </TitlesOfParts>
  <Company>L'Oreal Americas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Retention Analyisis</dc:title>
  <dc:creator>ELIASEN Linda</dc:creator>
  <cp:lastModifiedBy>Eliasen, Linda</cp:lastModifiedBy>
  <cp:revision>43</cp:revision>
  <dcterms:created xsi:type="dcterms:W3CDTF">2019-04-18T13:47:38Z</dcterms:created>
  <dcterms:modified xsi:type="dcterms:W3CDTF">2019-04-19T04:40:45Z</dcterms:modified>
</cp:coreProperties>
</file>